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71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38866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Royal Academies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844" y="2191640"/>
            <a:ext cx="5799858" cy="2513679"/>
          </a:xfrm>
        </p:spPr>
        <p:txBody>
          <a:bodyPr>
            <a:normAutofit fontScale="850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creation of new societies and journals enabling scientists to communicate</a:t>
            </a:r>
          </a:p>
          <a:p>
            <a:pPr>
              <a:buFont typeface="Arial"/>
              <a:buChar char="•"/>
            </a:pPr>
            <a:r>
              <a:rPr lang="en-US" dirty="0" smtClean="0"/>
              <a:t>Creation of the French and the English Royal Academy </a:t>
            </a:r>
          </a:p>
          <a:p>
            <a:pPr>
              <a:buFont typeface="Arial"/>
              <a:buChar char="•"/>
            </a:pPr>
            <a:r>
              <a:rPr lang="en-US" dirty="0" smtClean="0"/>
              <a:t>French Academy – controlled by the state </a:t>
            </a:r>
          </a:p>
          <a:p>
            <a:pPr>
              <a:buFont typeface="Arial"/>
              <a:buChar char="•"/>
            </a:pPr>
            <a:r>
              <a:rPr lang="en-US" dirty="0" smtClean="0"/>
              <a:t>English Academy – received little government encouragement </a:t>
            </a:r>
          </a:p>
          <a:p>
            <a:pPr>
              <a:buFont typeface="Arial"/>
              <a:buChar char="•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265" y="2523097"/>
            <a:ext cx="3153813" cy="42640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309" y="4705319"/>
            <a:ext cx="3594095" cy="208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11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Nicolaus</a:t>
            </a:r>
            <a:r>
              <a:rPr lang="en-US" dirty="0" smtClean="0"/>
              <a:t> Copernicus (1473-1543)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8607" y="2107556"/>
            <a:ext cx="4498193" cy="448531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Studied mathematics and astronomy at University of Krakow, Bologna, and Padua</a:t>
            </a:r>
          </a:p>
          <a:p>
            <a:r>
              <a:rPr lang="en-US" dirty="0" smtClean="0"/>
              <a:t>Wrote </a:t>
            </a:r>
            <a:r>
              <a:rPr lang="en-US" i="1" dirty="0" smtClean="0"/>
              <a:t>On the Revolutions of the Heavenly Spheres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First presented idea of a heliocentric universe</a:t>
            </a:r>
          </a:p>
          <a:p>
            <a:pPr lvl="2"/>
            <a:r>
              <a:rPr lang="en-US" dirty="0" smtClean="0"/>
              <a:t>Universe consists of 8 spheres, a motionless sun at the center</a:t>
            </a:r>
          </a:p>
          <a:p>
            <a:pPr lvl="2"/>
            <a:r>
              <a:rPr lang="en-US" dirty="0" smtClean="0"/>
              <a:t>The moon revolves around Earth, and Earth rotates on an axis</a:t>
            </a:r>
          </a:p>
          <a:p>
            <a:r>
              <a:rPr lang="en-US" dirty="0" smtClean="0"/>
              <a:t>Rejected by Protestant Reformers, most notably Martin Luther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43620"/>
            <a:ext cx="3204453" cy="424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Heliocentric vs. Geocentric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3907" y="2436394"/>
            <a:ext cx="2864453" cy="407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2227" y="2431794"/>
            <a:ext cx="2977950" cy="407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Tycho</a:t>
            </a:r>
            <a:r>
              <a:rPr lang="en-US" dirty="0" smtClean="0"/>
              <a:t> Brahe (1546-1601)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549" y="2107556"/>
            <a:ext cx="4974478" cy="4512331"/>
          </a:xfrm>
        </p:spPr>
        <p:txBody>
          <a:bodyPr/>
          <a:lstStyle/>
          <a:p>
            <a:r>
              <a:rPr lang="en-US" dirty="0" smtClean="0"/>
              <a:t>Danish Nobleman</a:t>
            </a:r>
          </a:p>
          <a:p>
            <a:pPr lvl="1"/>
            <a:r>
              <a:rPr lang="en-US" dirty="0" smtClean="0"/>
              <a:t>After being given position of an island near Copenhagen, he built an elaborate castle with observatories and precise astronomical instruments</a:t>
            </a:r>
          </a:p>
          <a:p>
            <a:r>
              <a:rPr lang="en-US" dirty="0" smtClean="0"/>
              <a:t>Recorded positions and movement of stars and planets in detail for 20 years</a:t>
            </a:r>
          </a:p>
          <a:p>
            <a:pPr lvl="1"/>
            <a:r>
              <a:rPr lang="en-US" dirty="0" smtClean="0"/>
              <a:t>His findings led him to fully reject Aristotle and Ptolemy’s systems of the universe</a:t>
            </a:r>
          </a:p>
          <a:p>
            <a:pPr lvl="2"/>
            <a:r>
              <a:rPr lang="en-US" dirty="0" smtClean="0"/>
              <a:t>Never accepted that the Earth spun on an axis</a:t>
            </a:r>
          </a:p>
          <a:p>
            <a:endParaRPr 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8551" y="2107556"/>
            <a:ext cx="3114436" cy="4621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Johannes </a:t>
            </a:r>
            <a:r>
              <a:rPr lang="en-US" dirty="0" err="1" smtClean="0"/>
              <a:t>Kepler</a:t>
            </a:r>
            <a:r>
              <a:rPr lang="en-US" dirty="0" smtClean="0"/>
              <a:t> (1571-1630)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909" y="2418285"/>
            <a:ext cx="5185091" cy="465587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Acted as an assistant to </a:t>
            </a:r>
            <a:r>
              <a:rPr lang="en-US" dirty="0" err="1" smtClean="0"/>
              <a:t>Tycho</a:t>
            </a:r>
            <a:r>
              <a:rPr lang="en-US" dirty="0" smtClean="0"/>
              <a:t> Brahe while Brahe was imperial mathematician in Prague</a:t>
            </a:r>
          </a:p>
          <a:p>
            <a:pPr lvl="1"/>
            <a:r>
              <a:rPr lang="en-US" dirty="0" err="1" smtClean="0"/>
              <a:t>Kepler</a:t>
            </a:r>
            <a:r>
              <a:rPr lang="en-US" dirty="0" smtClean="0"/>
              <a:t> used Brahe’s extensive astronomical data to create his three laws of planetary motion: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Kepler</a:t>
            </a:r>
            <a:r>
              <a:rPr lang="en-US" dirty="0" smtClean="0"/>
              <a:t> rejected Copernicus’s heliocentric ideas by showing that the orbit of planets around the sun were not circular, they were elliptical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speed of a planet is greater when it is closer to the sun and decreases in speed as it gets further away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square of a planet’s period of revolution is proportional to the cube of its average distance from the sun</a:t>
            </a:r>
          </a:p>
          <a:p>
            <a:pPr marL="457200" indent="-457200"/>
            <a:r>
              <a:rPr lang="en-US" dirty="0" smtClean="0"/>
              <a:t>These three laws eliminated the idea of uniform circular motion for orbiting planets, and completely disproved the traditional Ptolemaic system</a:t>
            </a:r>
            <a:endParaRPr lang="en-US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654" y="2249292"/>
            <a:ext cx="3031228" cy="416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Kepler’s</a:t>
            </a:r>
            <a:r>
              <a:rPr lang="en-US" dirty="0" smtClean="0"/>
              <a:t> new system of the Universe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120804"/>
            <a:ext cx="7981376" cy="281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Galileo </a:t>
            </a:r>
            <a:r>
              <a:rPr lang="en-US" dirty="0" err="1" smtClean="0"/>
              <a:t>Galilei</a:t>
            </a:r>
            <a:r>
              <a:rPr lang="en-US" dirty="0" smtClean="0"/>
              <a:t> (1564-1642)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391266"/>
            <a:ext cx="4083879" cy="426915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Galileo initiated a new age of astronomy, being the first to use the telescope to make observations</a:t>
            </a:r>
          </a:p>
          <a:p>
            <a:pPr lvl="1"/>
            <a:r>
              <a:rPr lang="en-US" dirty="0" smtClean="0"/>
              <a:t>Changed previous </a:t>
            </a:r>
            <a:r>
              <a:rPr lang="en-US" dirty="0" smtClean="0"/>
              <a:t>thinking of the universe </a:t>
            </a:r>
            <a:r>
              <a:rPr lang="en-US" dirty="0" smtClean="0"/>
              <a:t>-the </a:t>
            </a:r>
            <a:r>
              <a:rPr lang="en-US" dirty="0" smtClean="0"/>
              <a:t>rest of the universe was composed similarly to Earth, not in unchanging substance</a:t>
            </a:r>
          </a:p>
          <a:p>
            <a:r>
              <a:rPr lang="en-US" dirty="0" smtClean="0"/>
              <a:t>Most famous for his refusal to reject the Copernican heliocentric system after being tried by the Inquisition</a:t>
            </a:r>
          </a:p>
          <a:p>
            <a:pPr lvl="1"/>
            <a:r>
              <a:rPr lang="en-US" dirty="0" smtClean="0"/>
              <a:t>Placed under house arrest in his house near Florence for his remaining eight years of life, studying mechanics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9719" y="1589277"/>
            <a:ext cx="1969358" cy="250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5544" y="4259619"/>
            <a:ext cx="3171256" cy="240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Sir Francis Bacon: Scientific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4161072"/>
            <a:ext cx="5045438" cy="2696927"/>
          </a:xfrm>
        </p:spPr>
        <p:txBody>
          <a:bodyPr>
            <a:normAutofit fontScale="925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“the true and lawful goal of the sciences is none other than this: the human life be endowed with new discoveries and power”</a:t>
            </a:r>
          </a:p>
          <a:p>
            <a:pPr>
              <a:buFont typeface="Arial"/>
              <a:buChar char="•"/>
            </a:pPr>
            <a:r>
              <a:rPr lang="en-US" dirty="0" smtClean="0"/>
              <a:t>Proceed from the particular to the general</a:t>
            </a:r>
          </a:p>
          <a:p>
            <a:pPr>
              <a:buFont typeface="Arial"/>
              <a:buChar char="•"/>
            </a:pPr>
            <a:r>
              <a:rPr lang="en-US" dirty="0" smtClean="0"/>
              <a:t>Stressed experiment and induction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Empiricism </a:t>
            </a:r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326" y="1810871"/>
            <a:ext cx="2277694" cy="2164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903" y="2067026"/>
            <a:ext cx="3323897" cy="44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1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Descartes: Scientific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63" y="2350735"/>
            <a:ext cx="8742029" cy="2377755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Believed in deduction and mathematical logic</a:t>
            </a:r>
          </a:p>
          <a:p>
            <a:pPr>
              <a:buFont typeface="Arial"/>
              <a:buChar char="•"/>
            </a:pPr>
            <a:r>
              <a:rPr lang="en-US" dirty="0" smtClean="0"/>
              <a:t>Rationalism</a:t>
            </a:r>
          </a:p>
          <a:p>
            <a:pPr>
              <a:buFont typeface="Arial"/>
              <a:buChar char="•"/>
            </a:pPr>
            <a:r>
              <a:rPr lang="en-US" dirty="0" smtClean="0"/>
              <a:t>Believed he could start with self- evident truths and compose complex conclusions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94" y="4377802"/>
            <a:ext cx="2078234" cy="2480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330" y="4357817"/>
            <a:ext cx="1937442" cy="250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750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Unification with Sir Francis 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7005"/>
            <a:ext cx="5605645" cy="1841087"/>
          </a:xfrm>
        </p:spPr>
        <p:txBody>
          <a:bodyPr>
            <a:normAutofit fontScale="775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SIR FRANCIS BACON + DESCARTES were unified under Sir Isaac Newton</a:t>
            </a:r>
          </a:p>
          <a:p>
            <a:pPr algn="ctr">
              <a:buFont typeface="Arial"/>
              <a:buChar char="•"/>
            </a:pPr>
            <a:r>
              <a:rPr lang="en-US" b="0" dirty="0" smtClean="0"/>
              <a:t>Concluded systematic observation and experiments to receive general concepts – deductions derived from general concepts which could be tested and verified by precise experimentation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 marL="0" indent="0"/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925" y="2347005"/>
            <a:ext cx="2756875" cy="3786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32" y="4188092"/>
            <a:ext cx="4053490" cy="264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6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263" y="2283185"/>
            <a:ext cx="7662864" cy="45748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Physiology is the study of the function of a living organism</a:t>
            </a:r>
          </a:p>
          <a:p>
            <a:r>
              <a:rPr lang="en-US" dirty="0" smtClean="0"/>
              <a:t>Saw most of the more notable changes in medicine during the Scientific Revolution</a:t>
            </a:r>
          </a:p>
          <a:p>
            <a:pPr lvl="1"/>
            <a:r>
              <a:rPr lang="en-US" dirty="0" smtClean="0"/>
              <a:t>Late medieval ideas of physiology dominated by Galen, a 2</a:t>
            </a:r>
            <a:r>
              <a:rPr lang="en-US" baseline="30000" dirty="0" smtClean="0"/>
              <a:t>nd</a:t>
            </a:r>
            <a:r>
              <a:rPr lang="en-US" dirty="0" smtClean="0"/>
              <a:t> century Greek Physician</a:t>
            </a:r>
          </a:p>
          <a:p>
            <a:pPr lvl="2"/>
            <a:r>
              <a:rPr lang="en-US" dirty="0" smtClean="0"/>
              <a:t>Galen had a theory that the human body had two separate blood systems</a:t>
            </a:r>
          </a:p>
          <a:p>
            <a:r>
              <a:rPr lang="en-US" dirty="0" smtClean="0"/>
              <a:t>Three leaders of changes in physiology and medicine in general:</a:t>
            </a:r>
          </a:p>
          <a:p>
            <a:pPr lvl="1"/>
            <a:r>
              <a:rPr lang="en-US" dirty="0" smtClean="0"/>
              <a:t>Paracelsus</a:t>
            </a:r>
          </a:p>
          <a:p>
            <a:pPr lvl="1"/>
            <a:r>
              <a:rPr lang="en-US" dirty="0" smtClean="0"/>
              <a:t>Andreas Vesalius</a:t>
            </a:r>
          </a:p>
          <a:p>
            <a:pPr lvl="1"/>
            <a:r>
              <a:rPr lang="en-US" dirty="0" smtClean="0"/>
              <a:t>William Harvey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Paracelsus (1493-1541)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526365"/>
            <a:ext cx="4352944" cy="4682894"/>
          </a:xfrm>
        </p:spPr>
        <p:txBody>
          <a:bodyPr>
            <a:normAutofit/>
          </a:bodyPr>
          <a:lstStyle/>
          <a:p>
            <a:r>
              <a:rPr lang="en-US" sz="1600" dirty="0" smtClean="0"/>
              <a:t>Born </a:t>
            </a:r>
            <a:r>
              <a:rPr lang="en-US" sz="1600" dirty="0" err="1" smtClean="0"/>
              <a:t>Philippus</a:t>
            </a:r>
            <a:r>
              <a:rPr lang="en-US" sz="1600" dirty="0" smtClean="0"/>
              <a:t> </a:t>
            </a:r>
            <a:r>
              <a:rPr lang="en-US" sz="1600" dirty="0" err="1" smtClean="0"/>
              <a:t>Aureolus</a:t>
            </a:r>
            <a:r>
              <a:rPr lang="en-US" sz="1600" dirty="0" smtClean="0"/>
              <a:t> von </a:t>
            </a:r>
            <a:r>
              <a:rPr lang="en-US" sz="1600" dirty="0" err="1" smtClean="0"/>
              <a:t>Hohenheim</a:t>
            </a:r>
            <a:r>
              <a:rPr lang="en-US" sz="1600" dirty="0" smtClean="0"/>
              <a:t>, renamed himself Paracelsus</a:t>
            </a:r>
          </a:p>
          <a:p>
            <a:pPr lvl="1"/>
            <a:r>
              <a:rPr lang="en-US" sz="1400" dirty="0" smtClean="0"/>
              <a:t>“greater than </a:t>
            </a:r>
            <a:r>
              <a:rPr lang="en-US" sz="1400" dirty="0" err="1" smtClean="0"/>
              <a:t>Celsus</a:t>
            </a:r>
            <a:r>
              <a:rPr lang="en-US" sz="1400" dirty="0" smtClean="0"/>
              <a:t>” an ancient physician</a:t>
            </a:r>
          </a:p>
          <a:p>
            <a:r>
              <a:rPr lang="en-US" sz="1600" dirty="0" smtClean="0"/>
              <a:t>Rejected work of both Aristotle and Galen</a:t>
            </a:r>
          </a:p>
          <a:p>
            <a:r>
              <a:rPr lang="en-US" sz="1600" dirty="0" smtClean="0"/>
              <a:t>believed that each human was a small replica (microcosm) of the universe (macrocosm)</a:t>
            </a:r>
          </a:p>
          <a:p>
            <a:r>
              <a:rPr lang="en-US" sz="1600" dirty="0" smtClean="0"/>
              <a:t>Later considered father of modern medicine </a:t>
            </a:r>
          </a:p>
          <a:p>
            <a:pPr lvl="1"/>
            <a:r>
              <a:rPr lang="en-US" sz="1400" dirty="0" smtClean="0"/>
              <a:t>“like cures like”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8223" y="2175106"/>
            <a:ext cx="3248577" cy="433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Andreas Vesalius (1514-1564) and William Harvey (1578-1657)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9980" y="2337225"/>
            <a:ext cx="5104020" cy="4520775"/>
          </a:xfrm>
        </p:spPr>
        <p:txBody>
          <a:bodyPr>
            <a:normAutofit/>
          </a:bodyPr>
          <a:lstStyle/>
          <a:p>
            <a:r>
              <a:rPr lang="en-US" sz="1800" dirty="0" smtClean="0"/>
              <a:t>Andreas Vesalius </a:t>
            </a:r>
            <a:r>
              <a:rPr lang="en-US" sz="1800" dirty="0" smtClean="0"/>
              <a:t>-advancements </a:t>
            </a:r>
            <a:r>
              <a:rPr lang="en-US" sz="1800" dirty="0" smtClean="0"/>
              <a:t>in the study of a human’s internal anatomy</a:t>
            </a:r>
          </a:p>
          <a:p>
            <a:r>
              <a:rPr lang="en-US" sz="1800" i="1" dirty="0" smtClean="0"/>
              <a:t>On </a:t>
            </a:r>
            <a:r>
              <a:rPr lang="en-US" sz="1800" i="1" dirty="0" smtClean="0"/>
              <a:t>the Fabric of the Human Body</a:t>
            </a:r>
            <a:r>
              <a:rPr lang="en-US" sz="1800" dirty="0" smtClean="0"/>
              <a:t>, </a:t>
            </a:r>
            <a:r>
              <a:rPr lang="en-US" sz="1800" dirty="0" smtClean="0"/>
              <a:t>illustrated </a:t>
            </a:r>
            <a:r>
              <a:rPr lang="en-US" sz="1800" dirty="0" smtClean="0"/>
              <a:t>his personal dissection of a human body</a:t>
            </a:r>
          </a:p>
          <a:p>
            <a:pPr lvl="1"/>
            <a:r>
              <a:rPr lang="en-US" sz="1400" dirty="0" smtClean="0"/>
              <a:t>Vesalius was able to create an accurate depiction of the individual organs and structure of the human body</a:t>
            </a:r>
          </a:p>
          <a:p>
            <a:pPr lvl="1"/>
            <a:r>
              <a:rPr lang="en-US" sz="1400" dirty="0" smtClean="0"/>
              <a:t>Rectified teachings of Galen, such as the blood system and origins of the blood, which Galen said to be liver, not heart</a:t>
            </a:r>
            <a:endParaRPr lang="en-US" sz="1600" dirty="0" smtClean="0"/>
          </a:p>
          <a:p>
            <a:r>
              <a:rPr lang="en-US" sz="1800" dirty="0" smtClean="0"/>
              <a:t>William Harvey advanced these findings </a:t>
            </a:r>
            <a:r>
              <a:rPr lang="en-US" sz="1800" dirty="0" smtClean="0"/>
              <a:t>- </a:t>
            </a:r>
            <a:r>
              <a:rPr lang="en-US" sz="1800" dirty="0" smtClean="0"/>
              <a:t>discovered </a:t>
            </a:r>
            <a:r>
              <a:rPr lang="en-US" sz="1800" dirty="0" smtClean="0"/>
              <a:t>blood </a:t>
            </a:r>
            <a:r>
              <a:rPr lang="en-US" sz="1800" dirty="0" smtClean="0"/>
              <a:t>traveled in a complete circuit throughout the body, using both veins and arteries</a:t>
            </a:r>
          </a:p>
          <a:p>
            <a:pPr lvl="1"/>
            <a:r>
              <a:rPr lang="en-US" sz="1600" dirty="0"/>
              <a:t>F</a:t>
            </a:r>
            <a:r>
              <a:rPr lang="en-US" sz="1600" dirty="0" smtClean="0"/>
              <a:t>oundation </a:t>
            </a:r>
            <a:r>
              <a:rPr lang="en-US" sz="1600" dirty="0" smtClean="0"/>
              <a:t>for modern physiology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351" y="1675236"/>
            <a:ext cx="1993116" cy="239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351" y="4255640"/>
            <a:ext cx="1993116" cy="260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Astronomy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323714"/>
            <a:ext cx="7662864" cy="3823323"/>
          </a:xfrm>
        </p:spPr>
        <p:txBody>
          <a:bodyPr>
            <a:normAutofit/>
          </a:bodyPr>
          <a:lstStyle/>
          <a:p>
            <a:r>
              <a:rPr lang="en-US" dirty="0" smtClean="0"/>
              <a:t>During the Late Middle Ages, all astronomy was based on the findings of ancient philosophers Aristotle and Ptolemy, as well as corresponding Christian beliefs</a:t>
            </a:r>
          </a:p>
          <a:p>
            <a:pPr lvl="1"/>
            <a:r>
              <a:rPr lang="en-US" b="1" u="sng" dirty="0" smtClean="0"/>
              <a:t>Geocentric Conception-</a:t>
            </a:r>
            <a:r>
              <a:rPr lang="en-US" dirty="0" smtClean="0"/>
              <a:t> the universe is seen as a series of concentric spheres, with a motionless Earth at the center</a:t>
            </a:r>
          </a:p>
          <a:p>
            <a:r>
              <a:rPr lang="en-US" dirty="0" smtClean="0"/>
              <a:t>This idea corresponded with the traditional ideas that agreed with religion, where the Earth is at the center of the universe, and there were spheres for Heaven and Hell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Geocentric Conception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521" y="1717398"/>
            <a:ext cx="6969079" cy="514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2</TotalTime>
  <Words>796</Words>
  <Application>Microsoft Office PowerPoint</Application>
  <PresentationFormat>On-screen Show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Genesis</vt:lpstr>
      <vt:lpstr>Royal Academies </vt:lpstr>
      <vt:lpstr>Sir Francis Bacon: Scientific Method</vt:lpstr>
      <vt:lpstr>Descartes: Scientific Method</vt:lpstr>
      <vt:lpstr>Unification with Sir Francis Newton</vt:lpstr>
      <vt:lpstr>Physiology</vt:lpstr>
      <vt:lpstr>Paracelsus (1493-1541)</vt:lpstr>
      <vt:lpstr>Andreas Vesalius (1514-1564) and William Harvey (1578-1657) </vt:lpstr>
      <vt:lpstr>Early Astronomy </vt:lpstr>
      <vt:lpstr>Geocentric Conception</vt:lpstr>
      <vt:lpstr>Nicolaus Copernicus (1473-1543)</vt:lpstr>
      <vt:lpstr>Heliocentric vs. Geocentric</vt:lpstr>
      <vt:lpstr>Tycho Brahe (1546-1601)</vt:lpstr>
      <vt:lpstr>Johannes Kepler (1571-1630)</vt:lpstr>
      <vt:lpstr>Kepler’s new system of the Universe</vt:lpstr>
      <vt:lpstr>Galileo Galilei (1564-1642)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Royal Academies</dc:title>
  <dc:creator>STEPHEN G FORESTA</dc:creator>
  <cp:lastModifiedBy>Local User</cp:lastModifiedBy>
  <cp:revision>3</cp:revision>
  <dcterms:created xsi:type="dcterms:W3CDTF">2011-11-15T03:34:07Z</dcterms:created>
  <dcterms:modified xsi:type="dcterms:W3CDTF">2013-12-03T12:09:21Z</dcterms:modified>
</cp:coreProperties>
</file>